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8" r:id="rId2"/>
    <p:sldId id="277" r:id="rId3"/>
    <p:sldId id="259" r:id="rId4"/>
    <p:sldId id="266" r:id="rId5"/>
    <p:sldId id="260" r:id="rId6"/>
    <p:sldId id="264" r:id="rId7"/>
    <p:sldId id="265" r:id="rId8"/>
    <p:sldId id="269" r:id="rId9"/>
    <p:sldId id="262" r:id="rId10"/>
    <p:sldId id="270" r:id="rId11"/>
    <p:sldId id="272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98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6507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75476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60688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788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1590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34583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41444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6332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9993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8071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5405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2757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280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76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2825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3496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9A5B3-874D-47D0-A67D-DC81FE982520}" type="datetimeFigureOut">
              <a:rPr lang="nl-NL" smtClean="0"/>
              <a:pPr/>
              <a:t>16-3-2015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47B6-0D5F-470E-8BA2-9F7FF04C085F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072080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ambiumned.nl/oeftremas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3608" y="1196752"/>
            <a:ext cx="7315200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samenstellingen, aan elkaar of los, </a:t>
            </a:r>
            <a:r>
              <a:rPr lang="nl-NL" dirty="0" smtClean="0"/>
              <a:t>trema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187624" y="3861048"/>
            <a:ext cx="70567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 dat huis wonen tweeverdieners</a:t>
            </a:r>
          </a:p>
          <a:p>
            <a:r>
              <a:rPr lang="nl-NL" dirty="0" smtClean="0"/>
              <a:t>In dat hui wonen twee verdieners</a:t>
            </a:r>
          </a:p>
          <a:p>
            <a:endParaRPr lang="nl-NL" dirty="0"/>
          </a:p>
          <a:p>
            <a:r>
              <a:rPr lang="nl-NL" dirty="0" smtClean="0"/>
              <a:t>Pas op het laatste nippertje zag de haas de </a:t>
            </a:r>
            <a:r>
              <a:rPr lang="nl-NL" dirty="0" err="1" smtClean="0"/>
              <a:t>val-kuil</a:t>
            </a:r>
            <a:endParaRPr lang="nl-NL" dirty="0" smtClean="0"/>
          </a:p>
          <a:p>
            <a:r>
              <a:rPr lang="nl-NL" dirty="0" smtClean="0"/>
              <a:t>Pas op het laatste nippertje zag de haas de </a:t>
            </a:r>
            <a:r>
              <a:rPr lang="nl-NL" dirty="0" err="1" smtClean="0"/>
              <a:t>valk-uil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6730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401524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/>
              <a:t>Aan elkaar of los?</a:t>
            </a:r>
            <a:endParaRPr lang="nl-NL" sz="3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r>
              <a:rPr lang="nl-NL" sz="2200" dirty="0"/>
              <a:t>Schrijf voornaamwoordelijke bijwoorden (er, hier, daar, waar + voorzetsel) aaneen: </a:t>
            </a:r>
          </a:p>
          <a:p>
            <a:pPr lvl="1"/>
            <a:r>
              <a:rPr lang="nl-NL" sz="1800" i="1" dirty="0" smtClean="0"/>
              <a:t>hierdoor</a:t>
            </a:r>
            <a:r>
              <a:rPr lang="nl-NL" sz="1800" i="1" dirty="0"/>
              <a:t>, daarop, erbij, enz</a:t>
            </a:r>
            <a:r>
              <a:rPr lang="nl-NL" sz="1800" i="1" dirty="0" smtClean="0"/>
              <a:t>.</a:t>
            </a:r>
          </a:p>
          <a:p>
            <a:pPr lvl="1"/>
            <a:endParaRPr lang="nl-NL" sz="1400" dirty="0" smtClean="0"/>
          </a:p>
          <a:p>
            <a:r>
              <a:rPr lang="nl-NL" sz="2200" dirty="0"/>
              <a:t>Let op: schrijf het voorzetsel niet aan het bijwoord vast als het zelfstandig naamwoord waarop het betrekking heeft erachter staat: </a:t>
            </a:r>
            <a:endParaRPr lang="nl-NL" sz="2200" dirty="0" smtClean="0"/>
          </a:p>
          <a:p>
            <a:pPr lvl="1"/>
            <a:r>
              <a:rPr lang="nl-NL" sz="1800" i="1" dirty="0" smtClean="0"/>
              <a:t>Hij </a:t>
            </a:r>
            <a:r>
              <a:rPr lang="nl-NL" sz="1800" i="1" dirty="0"/>
              <a:t>woont </a:t>
            </a:r>
            <a:r>
              <a:rPr lang="nl-NL" sz="1800" i="1" u="sng" dirty="0"/>
              <a:t>vlakbij</a:t>
            </a:r>
            <a:r>
              <a:rPr lang="nl-NL" sz="1800" i="1" dirty="0"/>
              <a:t>. -  Hij woont </a:t>
            </a:r>
            <a:r>
              <a:rPr lang="nl-NL" sz="1800" i="1" u="sng" dirty="0"/>
              <a:t>vlak bij </a:t>
            </a:r>
            <a:r>
              <a:rPr lang="nl-NL" sz="1800" i="1" u="sng" dirty="0" smtClean="0"/>
              <a:t>school</a:t>
            </a:r>
            <a:r>
              <a:rPr lang="nl-NL" sz="1800" i="1" dirty="0" smtClean="0"/>
              <a:t>.</a:t>
            </a:r>
          </a:p>
          <a:p>
            <a:pPr lvl="1"/>
            <a:r>
              <a:rPr lang="nl-NL" sz="1800" i="1" dirty="0" smtClean="0"/>
              <a:t>Zij </a:t>
            </a:r>
            <a:r>
              <a:rPr lang="nl-NL" sz="1800" i="1" dirty="0"/>
              <a:t>zat </a:t>
            </a:r>
            <a:r>
              <a:rPr lang="nl-NL" sz="1800" i="1" u="sng" dirty="0"/>
              <a:t>achterop</a:t>
            </a:r>
            <a:r>
              <a:rPr lang="nl-NL" sz="1800" i="1" dirty="0"/>
              <a:t>. - Zij zat </a:t>
            </a:r>
            <a:r>
              <a:rPr lang="nl-NL" sz="1800" i="1" u="sng" dirty="0"/>
              <a:t>achter op de fiets</a:t>
            </a:r>
            <a:r>
              <a:rPr lang="nl-NL" sz="1800" i="1" dirty="0"/>
              <a:t>.</a:t>
            </a:r>
          </a:p>
          <a:p>
            <a:pPr marL="0" indent="0">
              <a:buNone/>
            </a:pPr>
            <a:endParaRPr lang="nl-NL" sz="1400" dirty="0" smtClean="0"/>
          </a:p>
          <a:p>
            <a:pPr marL="0" indent="0">
              <a:buNone/>
            </a:pPr>
            <a:endParaRPr lang="nl-NL" sz="1800" i="1" dirty="0"/>
          </a:p>
        </p:txBody>
      </p:sp>
    </p:spTree>
    <p:extLst>
      <p:ext uri="{BB962C8B-B14F-4D97-AF65-F5344CB8AC3E}">
        <p14:creationId xmlns:p14="http://schemas.microsoft.com/office/powerpoint/2010/main" val="403187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2587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KOPPELTEKEN/LIGGEND STREEPJE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474440"/>
            <a:ext cx="8229600" cy="4821057"/>
          </a:xfrm>
        </p:spPr>
        <p:txBody>
          <a:bodyPr>
            <a:normAutofit fontScale="92500" lnSpcReduction="10000"/>
          </a:bodyPr>
          <a:lstStyle/>
          <a:p>
            <a:r>
              <a:rPr lang="nl-NL" sz="2600" dirty="0" smtClean="0"/>
              <a:t>Koppelteken</a:t>
            </a:r>
          </a:p>
          <a:p>
            <a:pPr marL="0" indent="0">
              <a:buNone/>
            </a:pPr>
            <a:r>
              <a:rPr lang="nl-NL" sz="2400" dirty="0" smtClean="0"/>
              <a:t>Herleid de regels voor het koppelteken uit de volgende voorbeelden:</a:t>
            </a:r>
          </a:p>
          <a:p>
            <a:pPr marL="857250" lvl="1" indent="-457200">
              <a:lnSpc>
                <a:spcPct val="160000"/>
              </a:lnSpc>
              <a:buFont typeface="+mj-lt"/>
              <a:buAutoNum type="arabicPeriod"/>
            </a:pPr>
            <a:r>
              <a:rPr lang="nl-NL" sz="1900" dirty="0" smtClean="0"/>
              <a:t>auto-export, giroafschrift en gala-avond</a:t>
            </a:r>
          </a:p>
          <a:p>
            <a:pPr marL="857250" lvl="1" indent="-457200">
              <a:lnSpc>
                <a:spcPct val="160000"/>
              </a:lnSpc>
              <a:buFont typeface="+mj-lt"/>
              <a:buAutoNum type="arabicPeriod"/>
            </a:pPr>
            <a:r>
              <a:rPr lang="nl-NL" sz="1900" dirty="0" smtClean="0"/>
              <a:t>mevrouw Van Dalen-Feenstra</a:t>
            </a:r>
          </a:p>
          <a:p>
            <a:pPr marL="857250" lvl="1" indent="-457200">
              <a:lnSpc>
                <a:spcPct val="160000"/>
              </a:lnSpc>
              <a:buFont typeface="+mj-lt"/>
              <a:buAutoNum type="arabicPeriod"/>
            </a:pPr>
            <a:r>
              <a:rPr lang="nl-NL" sz="1900" dirty="0" smtClean="0"/>
              <a:t>adjunct-directeur, non-profit en oud-collega</a:t>
            </a:r>
          </a:p>
          <a:p>
            <a:pPr marL="857250" lvl="1" indent="-457200">
              <a:lnSpc>
                <a:spcPct val="160000"/>
              </a:lnSpc>
              <a:buFont typeface="+mj-lt"/>
              <a:buAutoNum type="arabicPeriod"/>
            </a:pPr>
            <a:r>
              <a:rPr lang="nl-NL" sz="1900" dirty="0" smtClean="0"/>
              <a:t>anti-Frans, on-Duits en commissie-Samson</a:t>
            </a:r>
          </a:p>
          <a:p>
            <a:pPr marL="857250" lvl="1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900" dirty="0" smtClean="0"/>
              <a:t>chef-kok, hotel-restaurant en pianiste-componiste </a:t>
            </a:r>
          </a:p>
          <a:p>
            <a:pPr marL="857250" lvl="1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900" dirty="0" smtClean="0"/>
              <a:t>Aarle-Rixtel, Noord-Brabant en Midden-Amerika</a:t>
            </a:r>
          </a:p>
          <a:p>
            <a:pPr marL="857250" lvl="1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900" dirty="0" smtClean="0"/>
              <a:t>65+-kaart, A4-formaat, IQ-test en Sint-Nicolaas</a:t>
            </a:r>
          </a:p>
          <a:p>
            <a:pPr marL="857250" lvl="1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1900" dirty="0" smtClean="0"/>
              <a:t>staakt-het-vuren en hogedruk-gasslang</a:t>
            </a:r>
            <a:endParaRPr lang="nl-NL" sz="1900" dirty="0"/>
          </a:p>
          <a:p>
            <a:endParaRPr lang="nl-NL" sz="2400" dirty="0" smtClean="0"/>
          </a:p>
        </p:txBody>
      </p:sp>
      <p:sp>
        <p:nvSpPr>
          <p:cNvPr id="17" name="Toelichting met afgeronde rechthoek 16"/>
          <p:cNvSpPr/>
          <p:nvPr/>
        </p:nvSpPr>
        <p:spPr>
          <a:xfrm>
            <a:off x="5868144" y="1461502"/>
            <a:ext cx="2016224" cy="464871"/>
          </a:xfrm>
          <a:prstGeom prst="wedgeRoundRectCallout">
            <a:avLst>
              <a:gd name="adj1" fmla="val -77866"/>
              <a:gd name="adj2" fmla="val 172772"/>
              <a:gd name="adj3" fmla="val 16667"/>
            </a:avLst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Tekstvak 17"/>
          <p:cNvSpPr txBox="1"/>
          <p:nvPr/>
        </p:nvSpPr>
        <p:spPr>
          <a:xfrm>
            <a:off x="5974013" y="1459987"/>
            <a:ext cx="1872208" cy="3745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1400" dirty="0" smtClean="0"/>
              <a:t>1. Klinkerbotsing</a:t>
            </a:r>
            <a:endParaRPr lang="nl-NL" sz="1400" dirty="0"/>
          </a:p>
        </p:txBody>
      </p:sp>
      <p:sp>
        <p:nvSpPr>
          <p:cNvPr id="19" name="Toelichting met afgeronde rechthoek 18"/>
          <p:cNvSpPr/>
          <p:nvPr/>
        </p:nvSpPr>
        <p:spPr>
          <a:xfrm>
            <a:off x="6332989" y="2284223"/>
            <a:ext cx="2304256" cy="504056"/>
          </a:xfrm>
          <a:prstGeom prst="wedgeRoundRectCallout">
            <a:avLst>
              <a:gd name="adj1" fmla="val -124851"/>
              <a:gd name="adj2" fmla="val 114724"/>
              <a:gd name="adj3" fmla="val 16667"/>
            </a:avLst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6332989" y="2285236"/>
            <a:ext cx="230425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dirty="0" smtClean="0"/>
              <a:t>2. Achternaam </a:t>
            </a:r>
            <a:endParaRPr lang="nl-NL" dirty="0"/>
          </a:p>
        </p:txBody>
      </p:sp>
      <p:sp>
        <p:nvSpPr>
          <p:cNvPr id="21" name="Toelichting met afgeronde rechthoek 20"/>
          <p:cNvSpPr/>
          <p:nvPr/>
        </p:nvSpPr>
        <p:spPr>
          <a:xfrm>
            <a:off x="6332989" y="2934722"/>
            <a:ext cx="2736304" cy="951725"/>
          </a:xfrm>
          <a:prstGeom prst="wedgeRoundRectCallout">
            <a:avLst>
              <a:gd name="adj1" fmla="val -77541"/>
              <a:gd name="adj2" fmla="val 19918"/>
              <a:gd name="adj3" fmla="val 16667"/>
            </a:avLst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22" name="Tekstvak 21"/>
          <p:cNvSpPr txBox="1"/>
          <p:nvPr/>
        </p:nvSpPr>
        <p:spPr>
          <a:xfrm>
            <a:off x="6412488" y="2934722"/>
            <a:ext cx="25326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3. Na adjunct</a:t>
            </a:r>
            <a:r>
              <a:rPr lang="nl-NL" sz="1400" dirty="0"/>
              <a:t>, aspirant, collega, ex, interim, niet, non en oud</a:t>
            </a:r>
          </a:p>
        </p:txBody>
      </p:sp>
      <p:sp>
        <p:nvSpPr>
          <p:cNvPr id="23" name="Toelichting met afgeronde rechthoek 22"/>
          <p:cNvSpPr/>
          <p:nvPr/>
        </p:nvSpPr>
        <p:spPr>
          <a:xfrm>
            <a:off x="5868144" y="3974093"/>
            <a:ext cx="2483768" cy="420185"/>
          </a:xfrm>
          <a:prstGeom prst="wedgeRoundRectCallout">
            <a:avLst>
              <a:gd name="adj1" fmla="val -68333"/>
              <a:gd name="adj2" fmla="val -19932"/>
              <a:gd name="adj3" fmla="val 16667"/>
            </a:avLst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5868144" y="3886447"/>
            <a:ext cx="2483768" cy="455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dirty="0" smtClean="0"/>
              <a:t>4. </a:t>
            </a:r>
            <a:r>
              <a:rPr lang="nl-NL" sz="1400" dirty="0" smtClean="0"/>
              <a:t>Voor </a:t>
            </a:r>
            <a:r>
              <a:rPr lang="nl-NL" sz="1400" dirty="0"/>
              <a:t>een hoofdletter</a:t>
            </a:r>
          </a:p>
        </p:txBody>
      </p:sp>
      <p:sp>
        <p:nvSpPr>
          <p:cNvPr id="25" name="Toelichting met afgeronde rechthoek 24"/>
          <p:cNvSpPr/>
          <p:nvPr/>
        </p:nvSpPr>
        <p:spPr>
          <a:xfrm>
            <a:off x="6211417" y="5302152"/>
            <a:ext cx="2666433" cy="425190"/>
          </a:xfrm>
          <a:prstGeom prst="wedgeRoundRectCallout">
            <a:avLst>
              <a:gd name="adj1" fmla="val -58763"/>
              <a:gd name="adj2" fmla="val -93905"/>
              <a:gd name="adj3" fmla="val 16667"/>
            </a:avLst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6373280" y="5248125"/>
            <a:ext cx="2880320" cy="354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nl-NL" sz="1300" dirty="0" smtClean="0"/>
              <a:t>6. </a:t>
            </a:r>
            <a:r>
              <a:rPr lang="nl-NL" sz="1300" dirty="0"/>
              <a:t>Aardrijkskundige namen</a:t>
            </a:r>
          </a:p>
        </p:txBody>
      </p:sp>
      <p:sp>
        <p:nvSpPr>
          <p:cNvPr id="27" name="Toelichting met afgeronde rechthoek 26"/>
          <p:cNvSpPr/>
          <p:nvPr/>
        </p:nvSpPr>
        <p:spPr>
          <a:xfrm>
            <a:off x="6675603" y="5813828"/>
            <a:ext cx="2202247" cy="618601"/>
          </a:xfrm>
          <a:prstGeom prst="wedgeRoundRectCallout">
            <a:avLst>
              <a:gd name="adj1" fmla="val -87929"/>
              <a:gd name="adj2" fmla="val -70759"/>
              <a:gd name="adj3" fmla="val 16667"/>
            </a:avLst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28" name="Tekstvak 27"/>
          <p:cNvSpPr txBox="1"/>
          <p:nvPr/>
        </p:nvSpPr>
        <p:spPr>
          <a:xfrm>
            <a:off x="6769324" y="5755956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7. Bij </a:t>
            </a:r>
            <a:r>
              <a:rPr lang="nl-NL" sz="1400" dirty="0"/>
              <a:t>letters, cijfers, tekens of Sint</a:t>
            </a:r>
          </a:p>
        </p:txBody>
      </p:sp>
      <p:sp>
        <p:nvSpPr>
          <p:cNvPr id="29" name="Toelichting met afgeronde rechthoek 28"/>
          <p:cNvSpPr/>
          <p:nvPr/>
        </p:nvSpPr>
        <p:spPr>
          <a:xfrm>
            <a:off x="6722369" y="4494162"/>
            <a:ext cx="1845078" cy="576064"/>
          </a:xfrm>
          <a:prstGeom prst="wedgeRoundRectCallout">
            <a:avLst>
              <a:gd name="adj1" fmla="val -75648"/>
              <a:gd name="adj2" fmla="val -26487"/>
              <a:gd name="adj3" fmla="val 16667"/>
            </a:avLst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30" name="Tekstvak 29"/>
          <p:cNvSpPr txBox="1"/>
          <p:nvPr/>
        </p:nvSpPr>
        <p:spPr>
          <a:xfrm>
            <a:off x="6769324" y="4494162"/>
            <a:ext cx="1751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400" dirty="0" smtClean="0"/>
              <a:t>5. Combinaties </a:t>
            </a:r>
            <a:r>
              <a:rPr lang="nl-NL" sz="1400" dirty="0"/>
              <a:t>titels/beroepen</a:t>
            </a:r>
          </a:p>
        </p:txBody>
      </p:sp>
      <p:sp>
        <p:nvSpPr>
          <p:cNvPr id="31" name="Toelichting met afgeronde rechthoek 30"/>
          <p:cNvSpPr/>
          <p:nvPr/>
        </p:nvSpPr>
        <p:spPr>
          <a:xfrm>
            <a:off x="4558948" y="6177715"/>
            <a:ext cx="2070484" cy="646331"/>
          </a:xfrm>
          <a:prstGeom prst="wedgeRoundRectCallout">
            <a:avLst>
              <a:gd name="adj1" fmla="val -91400"/>
              <a:gd name="adj2" fmla="val -46669"/>
              <a:gd name="adj3" fmla="val 16667"/>
            </a:avLst>
          </a:prstGeom>
          <a:solidFill>
            <a:schemeClr val="bg1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2" name="Tekstvak 31"/>
          <p:cNvSpPr txBox="1"/>
          <p:nvPr/>
        </p:nvSpPr>
        <p:spPr>
          <a:xfrm>
            <a:off x="4558948" y="6199203"/>
            <a:ext cx="207048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300" dirty="0"/>
              <a:t>8. Onoverzichtelijke woorden</a:t>
            </a:r>
          </a:p>
        </p:txBody>
      </p:sp>
    </p:spTree>
    <p:extLst>
      <p:ext uri="{BB962C8B-B14F-4D97-AF65-F5344CB8AC3E}">
        <p14:creationId xmlns:p14="http://schemas.microsoft.com/office/powerpoint/2010/main" val="187161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  <p:bldP spid="20" grpId="0"/>
      <p:bldP spid="21" grpId="0" animBg="1"/>
      <p:bldP spid="22" grpId="0"/>
      <p:bldP spid="23" grpId="0" animBg="1"/>
      <p:bldP spid="24" grpId="0"/>
      <p:bldP spid="25" grpId="0" animBg="1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Trema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/>
              <a:t>Wanneer gebruik je nu eigenlijk een trema en wanneer niet? Een </a:t>
            </a:r>
            <a:r>
              <a:rPr lang="nl-NL" dirty="0" smtClean="0"/>
              <a:t>trema (puntjes </a:t>
            </a:r>
            <a:r>
              <a:rPr lang="nl-NL" dirty="0"/>
              <a:t>op de </a:t>
            </a:r>
            <a:r>
              <a:rPr lang="nl-NL" dirty="0" smtClean="0"/>
              <a:t>e), </a:t>
            </a:r>
            <a:r>
              <a:rPr lang="nl-NL" dirty="0"/>
              <a:t>wordt gebruikt wanneer je twee gelijke klinkers als één klank kan lezen. </a:t>
            </a:r>
            <a:endParaRPr lang="en-GB" dirty="0"/>
          </a:p>
          <a:p>
            <a:endParaRPr lang="nl-NL" dirty="0" smtClean="0"/>
          </a:p>
          <a:p>
            <a:r>
              <a:rPr lang="nl-NL" dirty="0" smtClean="0"/>
              <a:t>Het </a:t>
            </a:r>
            <a:r>
              <a:rPr lang="nl-NL" dirty="0"/>
              <a:t>gaat om de volgende combinaties: </a:t>
            </a:r>
            <a:r>
              <a:rPr lang="nl-NL" dirty="0" err="1"/>
              <a:t>aa</a:t>
            </a:r>
            <a:r>
              <a:rPr lang="nl-NL" dirty="0"/>
              <a:t>, </a:t>
            </a:r>
            <a:r>
              <a:rPr lang="nl-NL" dirty="0" err="1"/>
              <a:t>ae</a:t>
            </a:r>
            <a:r>
              <a:rPr lang="nl-NL" dirty="0"/>
              <a:t>, ai, au, </a:t>
            </a:r>
            <a:r>
              <a:rPr lang="nl-NL" dirty="0" err="1"/>
              <a:t>ee</a:t>
            </a:r>
            <a:r>
              <a:rPr lang="nl-NL" dirty="0"/>
              <a:t>, ei, </a:t>
            </a:r>
            <a:r>
              <a:rPr lang="nl-NL" dirty="0" err="1"/>
              <a:t>eu</a:t>
            </a:r>
            <a:r>
              <a:rPr lang="nl-NL" dirty="0"/>
              <a:t>, oe, </a:t>
            </a:r>
            <a:r>
              <a:rPr lang="nl-NL" dirty="0" err="1"/>
              <a:t>oi</a:t>
            </a:r>
            <a:r>
              <a:rPr lang="nl-NL" dirty="0"/>
              <a:t>, </a:t>
            </a:r>
            <a:r>
              <a:rPr lang="nl-NL" dirty="0" err="1"/>
              <a:t>oo</a:t>
            </a:r>
            <a:r>
              <a:rPr lang="nl-NL" dirty="0"/>
              <a:t>, </a:t>
            </a:r>
            <a:r>
              <a:rPr lang="nl-NL" dirty="0" err="1"/>
              <a:t>ou</a:t>
            </a:r>
            <a:r>
              <a:rPr lang="nl-NL" dirty="0"/>
              <a:t>, ui en </a:t>
            </a:r>
            <a:r>
              <a:rPr lang="nl-NL" dirty="0" err="1"/>
              <a:t>uu</a:t>
            </a:r>
            <a:r>
              <a:rPr lang="nl-NL" dirty="0"/>
              <a:t>.</a:t>
            </a:r>
            <a:endParaRPr lang="en-GB" dirty="0"/>
          </a:p>
          <a:p>
            <a:endParaRPr lang="nl-NL" dirty="0" smtClean="0"/>
          </a:p>
          <a:p>
            <a:r>
              <a:rPr lang="nl-NL" dirty="0" smtClean="0"/>
              <a:t>Het </a:t>
            </a:r>
            <a:r>
              <a:rPr lang="nl-NL" dirty="0"/>
              <a:t>woord patiënt bijvoorbeeld spreek je verkeerd uit, wanneer er geen puntjes op de e staan. Je leest dan een </a:t>
            </a:r>
            <a:r>
              <a:rPr lang="nl-NL" i="1" dirty="0"/>
              <a:t>ie. </a:t>
            </a:r>
            <a:endParaRPr lang="en-GB" dirty="0"/>
          </a:p>
          <a:p>
            <a:endParaRPr lang="nl-NL" dirty="0" smtClean="0"/>
          </a:p>
          <a:p>
            <a:r>
              <a:rPr lang="nl-NL" dirty="0" smtClean="0"/>
              <a:t>Het </a:t>
            </a:r>
            <a:r>
              <a:rPr lang="nl-NL" dirty="0"/>
              <a:t>aanbod is reëel, het reële aanbod. Wanneer je geen trema zou schrijven, zou je </a:t>
            </a:r>
            <a:r>
              <a:rPr lang="nl-NL" i="1" dirty="0" err="1"/>
              <a:t>rele</a:t>
            </a:r>
            <a:r>
              <a:rPr lang="nl-NL" dirty="0"/>
              <a:t> kunnen lezen. De tweede derde –e vervalt, omdat je deze niet meer hoort.</a:t>
            </a:r>
            <a:endParaRPr lang="en-GB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60697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0"/>
            <a:ext cx="6377940" cy="1293028"/>
          </a:xfrm>
        </p:spPr>
        <p:txBody>
          <a:bodyPr/>
          <a:lstStyle/>
          <a:p>
            <a:r>
              <a:rPr lang="nl-NL" dirty="0" smtClean="0"/>
              <a:t>Trema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94360" y="1124744"/>
            <a:ext cx="8298120" cy="5138896"/>
          </a:xfrm>
        </p:spPr>
        <p:txBody>
          <a:bodyPr/>
          <a:lstStyle/>
          <a:p>
            <a:pPr marL="0" indent="0">
              <a:buNone/>
            </a:pPr>
            <a:r>
              <a:rPr lang="nl-NL" sz="2600" dirty="0" smtClean="0"/>
              <a:t>Regels/uitzonderingen: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Bij </a:t>
            </a:r>
            <a:r>
              <a:rPr lang="nl-NL" dirty="0"/>
              <a:t>sommige woorden van Franse en Latijnse afkomst wordt geen trema geschreven. Bij de uitgangen van die woorden is er eigenlijk geen verwarring mogelijk over de uitspraak.</a:t>
            </a:r>
            <a:br>
              <a:rPr lang="nl-NL" dirty="0"/>
            </a:br>
            <a:r>
              <a:rPr lang="nl-NL" dirty="0" smtClean="0"/>
              <a:t>- Elektricien </a:t>
            </a:r>
            <a:r>
              <a:rPr lang="nl-NL" dirty="0"/>
              <a:t>en opticien krijgen dus geen </a:t>
            </a:r>
            <a:r>
              <a:rPr lang="nl-NL" dirty="0" smtClean="0"/>
              <a:t>trema.</a:t>
            </a:r>
          </a:p>
          <a:p>
            <a:endParaRPr lang="nl-NL" dirty="0"/>
          </a:p>
          <a:p>
            <a:r>
              <a:rPr lang="nl-NL" dirty="0" smtClean="0"/>
              <a:t>Woorden </a:t>
            </a:r>
            <a:r>
              <a:rPr lang="nl-NL" dirty="0"/>
              <a:t>die eindigen op een </a:t>
            </a:r>
            <a:r>
              <a:rPr lang="nl-NL" b="1" dirty="0"/>
              <a:t>onbeklemtoonde –</a:t>
            </a:r>
            <a:r>
              <a:rPr lang="nl-NL" dirty="0"/>
              <a:t>ie krijgen een meervoud met –</a:t>
            </a:r>
            <a:r>
              <a:rPr lang="nl-NL" dirty="0" err="1"/>
              <a:t>iën</a:t>
            </a:r>
            <a:r>
              <a:rPr lang="nl-NL" dirty="0"/>
              <a:t>. </a:t>
            </a:r>
            <a:br>
              <a:rPr lang="nl-NL" dirty="0"/>
            </a:br>
            <a:r>
              <a:rPr lang="nl-NL" dirty="0" smtClean="0"/>
              <a:t>- Je </a:t>
            </a:r>
            <a:r>
              <a:rPr lang="nl-NL" dirty="0"/>
              <a:t>schrijft dus koloniën, want de klemtoon ligt </a:t>
            </a:r>
            <a:r>
              <a:rPr lang="nl-NL" dirty="0" smtClean="0"/>
              <a:t>op ko</a:t>
            </a:r>
            <a:r>
              <a:rPr lang="nl-NL" u="sng" dirty="0" smtClean="0"/>
              <a:t>lo</a:t>
            </a:r>
            <a:r>
              <a:rPr lang="nl-NL" dirty="0" smtClean="0"/>
              <a:t>nie</a:t>
            </a:r>
            <a:r>
              <a:rPr lang="nl-NL" dirty="0"/>
              <a:t>. Ook bij pro</a:t>
            </a:r>
            <a:r>
              <a:rPr lang="nl-NL" u="sng" dirty="0"/>
              <a:t>vin</a:t>
            </a:r>
            <a:r>
              <a:rPr lang="nl-NL" dirty="0"/>
              <a:t>cie ligt de klemtoon op de tweede lettergreep en is het meervoud provinciën. </a:t>
            </a:r>
            <a:endParaRPr lang="en-GB" dirty="0"/>
          </a:p>
          <a:p>
            <a:pPr marL="0" indent="0">
              <a:buNone/>
            </a:pPr>
            <a:endParaRPr lang="nl-NL" dirty="0" smtClean="0"/>
          </a:p>
          <a:p>
            <a:pPr marL="457200" indent="-457200">
              <a:buAutoNum type="arabicPeriod"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19374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1720" y="260648"/>
            <a:ext cx="6377940" cy="1293028"/>
          </a:xfrm>
        </p:spPr>
        <p:txBody>
          <a:bodyPr/>
          <a:lstStyle/>
          <a:p>
            <a:r>
              <a:rPr lang="nl-NL" dirty="0" smtClean="0"/>
              <a:t>trema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1412776"/>
            <a:ext cx="7955280" cy="5112568"/>
          </a:xfrm>
        </p:spPr>
        <p:txBody>
          <a:bodyPr>
            <a:normAutofit lnSpcReduction="10000"/>
          </a:bodyPr>
          <a:lstStyle/>
          <a:p>
            <a:pPr lvl="0"/>
            <a:r>
              <a:rPr lang="nl-NL" dirty="0" smtClean="0"/>
              <a:t> </a:t>
            </a:r>
            <a:r>
              <a:rPr lang="nl-NL" dirty="0"/>
              <a:t>Woorden die eindigen met een </a:t>
            </a:r>
            <a:r>
              <a:rPr lang="nl-NL" b="1" dirty="0"/>
              <a:t>beklemtoonde </a:t>
            </a:r>
            <a:r>
              <a:rPr lang="nl-NL" dirty="0"/>
              <a:t>–ie krijgen een meervoud met -</a:t>
            </a:r>
            <a:r>
              <a:rPr lang="nl-NL" dirty="0" err="1"/>
              <a:t>ieën</a:t>
            </a:r>
            <a:r>
              <a:rPr lang="nl-NL" dirty="0"/>
              <a:t>.</a:t>
            </a:r>
            <a:br>
              <a:rPr lang="nl-NL" dirty="0"/>
            </a:br>
            <a:r>
              <a:rPr lang="nl-NL" dirty="0"/>
              <a:t>Het meervoud van knie is knieën en geen </a:t>
            </a:r>
            <a:r>
              <a:rPr lang="nl-NL" dirty="0" err="1"/>
              <a:t>kniën</a:t>
            </a:r>
            <a:r>
              <a:rPr lang="nl-NL" dirty="0"/>
              <a:t>. </a:t>
            </a:r>
            <a:endParaRPr lang="nl-NL" dirty="0" smtClean="0"/>
          </a:p>
          <a:p>
            <a:pPr marL="0" lvl="0" indent="0">
              <a:buNone/>
            </a:pPr>
            <a:endParaRPr lang="en-GB" dirty="0"/>
          </a:p>
          <a:p>
            <a:pPr lvl="0"/>
            <a:r>
              <a:rPr lang="nl-NL" dirty="0"/>
              <a:t>Een trema wordt alleen gebruikt in niet-samengestelde woorden. Wanneer er onduidelijkheid ontstaat bij woorden die wél zijn samengesteld wordt vaak een </a:t>
            </a:r>
            <a:r>
              <a:rPr lang="nl-NL" dirty="0" smtClean="0"/>
              <a:t>koppelteken (streepje) geschreven</a:t>
            </a:r>
            <a:r>
              <a:rPr lang="nl-NL" dirty="0"/>
              <a:t>, zoals bij na-apen en toe-eigenen. </a:t>
            </a:r>
            <a:endParaRPr lang="nl-NL" dirty="0" smtClean="0"/>
          </a:p>
          <a:p>
            <a:pPr lvl="0"/>
            <a:endParaRPr lang="nl-NL" dirty="0"/>
          </a:p>
          <a:p>
            <a:pPr lvl="0"/>
            <a:r>
              <a:rPr lang="nl-NL" dirty="0"/>
              <a:t>Bij telwoorden worden soms twee woorden aan elkaar geschreven, maar je schrijft toch tweeëntwintig </a:t>
            </a:r>
            <a:r>
              <a:rPr lang="nl-NL" dirty="0" smtClean="0"/>
              <a:t>i.p.v. </a:t>
            </a:r>
            <a:r>
              <a:rPr lang="nl-NL" dirty="0"/>
              <a:t>twee-</a:t>
            </a:r>
            <a:r>
              <a:rPr lang="nl-NL" dirty="0" err="1"/>
              <a:t>entwintig</a:t>
            </a:r>
            <a:r>
              <a:rPr lang="nl-NL" dirty="0" smtClean="0"/>
              <a:t>.</a:t>
            </a:r>
          </a:p>
          <a:p>
            <a:pPr marL="0" lvl="0" indent="0">
              <a:buNone/>
            </a:pPr>
            <a:endParaRPr lang="en-GB" smtClean="0">
              <a:hlinkClick r:id="rId2"/>
            </a:endParaRPr>
          </a:p>
          <a:p>
            <a:pPr marL="0" lvl="0" indent="0">
              <a:buNone/>
            </a:pPr>
            <a:r>
              <a:rPr lang="en-GB" dirty="0" smtClean="0">
                <a:hlinkClick r:id="rId2"/>
              </a:rPr>
              <a:t>http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cambiumned.nl/oeftremas.htm</a:t>
            </a:r>
            <a:endParaRPr lang="en-GB" dirty="0" smtClean="0"/>
          </a:p>
          <a:p>
            <a:pPr marL="0" lvl="0" indent="0">
              <a:buNone/>
            </a:pPr>
            <a:endParaRPr lang="en-GB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341756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2348880"/>
            <a:ext cx="7955280" cy="3600400"/>
          </a:xfrm>
        </p:spPr>
        <p:txBody>
          <a:bodyPr>
            <a:normAutofit/>
          </a:bodyPr>
          <a:lstStyle/>
          <a:p>
            <a:r>
              <a:rPr lang="nl-NL" sz="2800" dirty="0" smtClean="0"/>
              <a:t>Aan het eind van deze les weet je hoe je woorden correct aan elkaar of los moet schrijven.</a:t>
            </a:r>
          </a:p>
          <a:p>
            <a:r>
              <a:rPr lang="nl-NL" sz="2800" dirty="0" smtClean="0"/>
              <a:t>Aan het eind van deze les weet je hoe je het trema toe moet passen.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834966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2587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Wat is een samenstelling?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400" dirty="0" smtClean="0"/>
              <a:t>Een samenstelling is een woord dat gevormd wordt door twee of drie woorden aan elkaar te plakken.</a:t>
            </a:r>
          </a:p>
          <a:p>
            <a:pPr marL="0" indent="0">
              <a:buNone/>
            </a:pPr>
            <a:endParaRPr lang="nl-NL" sz="2400" dirty="0"/>
          </a:p>
          <a:p>
            <a:r>
              <a:rPr lang="nl-NL" sz="2400" dirty="0" smtClean="0"/>
              <a:t>Hoofdregel: schrijf samengestelde woorden zoveel mogelijk aaneen.</a:t>
            </a:r>
          </a:p>
          <a:p>
            <a:pPr lvl="1"/>
            <a:r>
              <a:rPr lang="nl-NL" sz="2000" dirty="0" smtClean="0"/>
              <a:t>Dus: bonuskaartaanbieding, gekkekoeienziekte, langeafstandsvlucht, enz.</a:t>
            </a:r>
          </a:p>
          <a:p>
            <a:pPr marL="457200" lvl="1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sz="2000" dirty="0" smtClean="0"/>
              <a:t>Bedenk zelf een samenstelling. Vul daarbij elkaar aan:</a:t>
            </a:r>
          </a:p>
          <a:p>
            <a:pPr marL="0" indent="0">
              <a:buNone/>
            </a:pPr>
            <a:r>
              <a:rPr lang="nl-NL" sz="2000" dirty="0" smtClean="0"/>
              <a:t>Voetbalveld</a:t>
            </a:r>
          </a:p>
          <a:p>
            <a:pPr marL="0" indent="0">
              <a:buNone/>
            </a:pPr>
            <a:r>
              <a:rPr lang="nl-NL" sz="2000" dirty="0" smtClean="0"/>
              <a:t>Veldschoen</a:t>
            </a:r>
          </a:p>
          <a:p>
            <a:pPr marL="0" indent="0">
              <a:buNone/>
            </a:pPr>
            <a:r>
              <a:rPr lang="nl-NL" sz="2000" smtClean="0"/>
              <a:t>Schoenpoets </a:t>
            </a:r>
            <a:endParaRPr lang="nl-NL" sz="2000" dirty="0" smtClean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11341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2587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Betekenisverschillen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/>
              <a:t>Een spatie te veel of te weinig kan grote betekenisverschillen veroorzaken!</a:t>
            </a:r>
          </a:p>
          <a:p>
            <a:pPr lvl="1"/>
            <a:endParaRPr lang="nl-NL" sz="2000" dirty="0"/>
          </a:p>
          <a:p>
            <a:pPr lvl="1">
              <a:lnSpc>
                <a:spcPct val="150000"/>
              </a:lnSpc>
            </a:pPr>
            <a:r>
              <a:rPr lang="nl-NL" sz="2000" dirty="0" smtClean="0"/>
              <a:t>hogesnelheidstrein 	vs. 	hoge snelheidstrein</a:t>
            </a:r>
          </a:p>
          <a:p>
            <a:pPr lvl="1">
              <a:lnSpc>
                <a:spcPct val="150000"/>
              </a:lnSpc>
            </a:pPr>
            <a:r>
              <a:rPr lang="nl-NL" sz="2000" dirty="0" err="1" smtClean="0"/>
              <a:t>grotematenspecialist</a:t>
            </a:r>
            <a:r>
              <a:rPr lang="nl-NL" sz="2000" dirty="0" smtClean="0"/>
              <a:t>	vs.	grote matenspecialist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/>
              <a:t>kleinkind			vs.	klein kind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/>
              <a:t>boerenmetworst		vs.	boeren met worst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/>
              <a:t>een theaterstuk maken	vs.  	een theater stuk maken</a:t>
            </a:r>
          </a:p>
          <a:p>
            <a:pPr lvl="1">
              <a:lnSpc>
                <a:spcPct val="150000"/>
              </a:lnSpc>
            </a:pPr>
            <a:r>
              <a:rPr lang="nl-NL" sz="2000" dirty="0" smtClean="0"/>
              <a:t>veel diarreegevallen	vs. 	veel diarree gevallen	</a:t>
            </a:r>
          </a:p>
          <a:p>
            <a:pPr lvl="1">
              <a:lnSpc>
                <a:spcPct val="150000"/>
              </a:lnSpc>
            </a:pPr>
            <a:endParaRPr lang="nl-NL" sz="2000" dirty="0"/>
          </a:p>
          <a:p>
            <a:pPr lvl="1">
              <a:lnSpc>
                <a:spcPct val="150000"/>
              </a:lnSpc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7410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93853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De tussenklank in samenstellingen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 smtClean="0"/>
              <a:t>De tussen-s</a:t>
            </a:r>
          </a:p>
          <a:p>
            <a:pPr lvl="1"/>
            <a:r>
              <a:rPr lang="nl-NL" sz="2000" dirty="0" smtClean="0"/>
              <a:t>Schrijf de tussen-s als je hem hoort: </a:t>
            </a:r>
            <a:r>
              <a:rPr lang="nl-NL" sz="2000" i="1" dirty="0" smtClean="0"/>
              <a:t>stationshal, verkeersbord, enz.</a:t>
            </a:r>
          </a:p>
          <a:p>
            <a:pPr lvl="1"/>
            <a:r>
              <a:rPr lang="nl-NL" sz="2000" dirty="0" smtClean="0"/>
              <a:t>Als het tweede woord met een s-klank begint, kun je de tussen-s niet horen. Vervang dan het tweede woord om te horen of de tussen-s nodig is: </a:t>
            </a:r>
            <a:r>
              <a:rPr lang="nl-NL" sz="2000" i="1" dirty="0" smtClean="0"/>
              <a:t>stationschef</a:t>
            </a:r>
            <a:r>
              <a:rPr lang="nl-NL" sz="2000" dirty="0" smtClean="0"/>
              <a:t> (want stationshal) en </a:t>
            </a:r>
            <a:r>
              <a:rPr lang="nl-NL" sz="2000" i="1" dirty="0" smtClean="0"/>
              <a:t>verkeersslachtoffer</a:t>
            </a:r>
            <a:r>
              <a:rPr lang="nl-NL" sz="2000" dirty="0" smtClean="0"/>
              <a:t> (want verkeersbord)</a:t>
            </a:r>
          </a:p>
          <a:p>
            <a:pPr lvl="1"/>
            <a:endParaRPr lang="nl-NL" sz="2000" dirty="0" smtClean="0"/>
          </a:p>
          <a:p>
            <a:r>
              <a:rPr lang="nl-NL" sz="2400" dirty="0" smtClean="0"/>
              <a:t>De tussen-(e)n</a:t>
            </a:r>
          </a:p>
          <a:p>
            <a:pPr lvl="1"/>
            <a:r>
              <a:rPr lang="nl-NL" sz="2000" dirty="0" smtClean="0"/>
              <a:t>Schrijf de tussen -(e)n als het eerste deel een zelfstandig naamwoord is en alleen een meervoud heeft op -en: </a:t>
            </a:r>
            <a:r>
              <a:rPr lang="nl-NL" sz="2000" i="1" dirty="0" smtClean="0"/>
              <a:t>paardenbloem, mensenwerk, lampenkap, enz.</a:t>
            </a:r>
            <a:endParaRPr lang="nl-NL" sz="2000" i="1" dirty="0"/>
          </a:p>
        </p:txBody>
      </p:sp>
    </p:spTree>
    <p:extLst>
      <p:ext uri="{BB962C8B-B14F-4D97-AF65-F5344CB8AC3E}">
        <p14:creationId xmlns:p14="http://schemas.microsoft.com/office/powerpoint/2010/main" val="288383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2587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De tussenklanken in samenstellingen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400" dirty="0" smtClean="0"/>
              <a:t>Opdracht: In sommige gevallen krijg je geen </a:t>
            </a:r>
            <a:r>
              <a:rPr lang="nl-NL" sz="2400" dirty="0" err="1" smtClean="0"/>
              <a:t>tussen-n</a:t>
            </a:r>
            <a:r>
              <a:rPr lang="nl-NL" sz="2400" dirty="0" smtClean="0"/>
              <a:t> maar wel een tussen-e. De volgende voorbeelden zijn correct gespeld. </a:t>
            </a:r>
            <a:r>
              <a:rPr lang="nl-NL" sz="2400" dirty="0"/>
              <a:t>W</a:t>
            </a:r>
            <a:r>
              <a:rPr lang="nl-NL" sz="2400" dirty="0" smtClean="0"/>
              <a:t>aarom wordt er geen </a:t>
            </a:r>
            <a:r>
              <a:rPr lang="nl-NL" sz="2400" dirty="0" err="1" smtClean="0"/>
              <a:t>tussen-n</a:t>
            </a:r>
            <a:r>
              <a:rPr lang="nl-NL" sz="2400" dirty="0" smtClean="0"/>
              <a:t> geschreven?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horlogemaker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ladekast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roggebrood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zonnescherm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boordevol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nl-NL" sz="2000" dirty="0" err="1" smtClean="0"/>
              <a:t>spinnewiel</a:t>
            </a:r>
            <a:endParaRPr lang="nl-NL" sz="2000" dirty="0"/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nl-NL" sz="2000" dirty="0"/>
              <a:t>blindemannetje en zondebok</a:t>
            </a:r>
            <a:endParaRPr lang="nl-NL" sz="1600" dirty="0"/>
          </a:p>
          <a:p>
            <a:endParaRPr lang="nl-NL" sz="2400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807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2587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De tussenklanken in samenstellingen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92500" lnSpcReduction="20000"/>
          </a:bodyPr>
          <a:lstStyle/>
          <a:p>
            <a:pPr marL="0" lvl="1" indent="0">
              <a:lnSpc>
                <a:spcPct val="150000"/>
              </a:lnSpc>
              <a:buNone/>
            </a:pPr>
            <a:r>
              <a:rPr lang="nl-NL" sz="2000" b="1" dirty="0" smtClean="0"/>
              <a:t>Antwoorden</a:t>
            </a: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nl-NL" sz="2000" dirty="0" smtClean="0"/>
              <a:t>Horlogemaker</a:t>
            </a:r>
          </a:p>
          <a:p>
            <a:pPr marL="742950" lvl="2" indent="-342900">
              <a:lnSpc>
                <a:spcPct val="150000"/>
              </a:lnSpc>
            </a:pPr>
            <a:r>
              <a:rPr lang="nl-NL" sz="1600" dirty="0" smtClean="0"/>
              <a:t>Het eerste deel heeft alleen een meervoud op -s: horloges.</a:t>
            </a:r>
          </a:p>
          <a:p>
            <a:pPr marL="742950" lvl="2" indent="-342900">
              <a:lnSpc>
                <a:spcPct val="150000"/>
              </a:lnSpc>
            </a:pPr>
            <a:r>
              <a:rPr lang="nl-NL" sz="1600" dirty="0" smtClean="0"/>
              <a:t>Zo ook: </a:t>
            </a:r>
            <a:r>
              <a:rPr lang="nl-NL" sz="1600" i="1" dirty="0" smtClean="0"/>
              <a:t>manegepaard, lycheedrank, notitieblok</a:t>
            </a:r>
            <a:endParaRPr lang="nl-NL" sz="1600" dirty="0" smtClean="0"/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nl-NL" sz="2000" dirty="0" smtClean="0"/>
              <a:t>Ladekast</a:t>
            </a:r>
          </a:p>
          <a:p>
            <a:pPr marL="742950" lvl="2" indent="-342900">
              <a:lnSpc>
                <a:spcPct val="150000"/>
              </a:lnSpc>
            </a:pPr>
            <a:r>
              <a:rPr lang="nl-NL" sz="1600" dirty="0" smtClean="0"/>
              <a:t>Het eerste deel heeft een dubbel meervoud: laden, lades.</a:t>
            </a:r>
          </a:p>
          <a:p>
            <a:pPr marL="742950" lvl="2" indent="-342900">
              <a:lnSpc>
                <a:spcPct val="150000"/>
              </a:lnSpc>
            </a:pPr>
            <a:r>
              <a:rPr lang="nl-NL" sz="1600" dirty="0" smtClean="0"/>
              <a:t>Zo ook: </a:t>
            </a:r>
            <a:r>
              <a:rPr lang="nl-NL" sz="1600" i="1" dirty="0" smtClean="0"/>
              <a:t>lindeboom, nagelborstel, periodekampioen</a:t>
            </a: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nl-NL" sz="2000" dirty="0" smtClean="0"/>
              <a:t>Roggebrood</a:t>
            </a:r>
          </a:p>
          <a:p>
            <a:pPr marL="742950" lvl="2" indent="-342900">
              <a:lnSpc>
                <a:spcPct val="150000"/>
              </a:lnSpc>
            </a:pPr>
            <a:r>
              <a:rPr lang="nl-NL" sz="1600" dirty="0" smtClean="0"/>
              <a:t>Het eerste deel heeft geen meervoud.</a:t>
            </a:r>
          </a:p>
          <a:p>
            <a:pPr marL="742950" lvl="2" indent="-342900">
              <a:lnSpc>
                <a:spcPct val="150000"/>
              </a:lnSpc>
            </a:pPr>
            <a:r>
              <a:rPr lang="nl-NL" sz="1600" dirty="0" smtClean="0"/>
              <a:t>Zo ook: </a:t>
            </a:r>
            <a:r>
              <a:rPr lang="nl-NL" sz="1600" i="1" dirty="0" smtClean="0"/>
              <a:t>rijstepap, koperblazer, gerstenat</a:t>
            </a:r>
          </a:p>
          <a:p>
            <a:pPr marL="342900" lvl="1" indent="-342900">
              <a:lnSpc>
                <a:spcPct val="150000"/>
              </a:lnSpc>
              <a:buFont typeface="+mj-lt"/>
              <a:buAutoNum type="arabicPeriod"/>
            </a:pPr>
            <a:r>
              <a:rPr lang="nl-NL" sz="2000" dirty="0" smtClean="0"/>
              <a:t>Zonnescherm</a:t>
            </a:r>
          </a:p>
          <a:p>
            <a:pPr marL="742950" lvl="2" indent="-342900">
              <a:lnSpc>
                <a:spcPct val="150000"/>
              </a:lnSpc>
            </a:pPr>
            <a:r>
              <a:rPr lang="nl-NL" sz="1600" dirty="0" smtClean="0"/>
              <a:t>Het eerste deel is een uniek exemplaar.</a:t>
            </a:r>
          </a:p>
          <a:p>
            <a:pPr marL="742950" lvl="2" indent="-342900">
              <a:lnSpc>
                <a:spcPct val="150000"/>
              </a:lnSpc>
            </a:pPr>
            <a:r>
              <a:rPr lang="nl-NL" sz="1600" dirty="0" smtClean="0"/>
              <a:t>Zo ook: </a:t>
            </a:r>
            <a:r>
              <a:rPr lang="nl-NL" sz="1600" i="1" dirty="0" smtClean="0"/>
              <a:t>maneschijn, Koninginnedag </a:t>
            </a:r>
          </a:p>
          <a:p>
            <a:pPr>
              <a:lnSpc>
                <a:spcPct val="110000"/>
              </a:lnSpc>
              <a:buFont typeface="+mj-lt"/>
              <a:buAutoNum type="arabicPeriod"/>
            </a:pPr>
            <a:endParaRPr lang="nl-NL" sz="2400" dirty="0" smtClean="0"/>
          </a:p>
          <a:p>
            <a:pPr>
              <a:lnSpc>
                <a:spcPct val="150000"/>
              </a:lnSpc>
              <a:buFont typeface="+mj-lt"/>
              <a:buAutoNum type="arabicPeriod"/>
            </a:pPr>
            <a:endParaRPr lang="nl-NL" sz="2400" dirty="0"/>
          </a:p>
          <a:p>
            <a:pPr marL="0" indent="0">
              <a:lnSpc>
                <a:spcPct val="150000"/>
              </a:lnSpc>
              <a:buNone/>
            </a:pPr>
            <a:endParaRPr lang="nl-NL" sz="2400" dirty="0"/>
          </a:p>
          <a:p>
            <a:pPr marL="514350" indent="-514350">
              <a:buFont typeface="+mj-lt"/>
              <a:buAutoNum type="arabicPeriod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5583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2587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De tussenklanken in samenstellingen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457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900" dirty="0" smtClean="0"/>
              <a:t>Boordevol</a:t>
            </a:r>
          </a:p>
          <a:p>
            <a:pPr marL="857250" lvl="2" indent="-457200">
              <a:lnSpc>
                <a:spcPct val="150000"/>
              </a:lnSpc>
            </a:pPr>
            <a:r>
              <a:rPr lang="nl-NL" sz="2600" dirty="0"/>
              <a:t>Het eerste deel versterkt het bijvoeglijk naamwoord</a:t>
            </a:r>
            <a:r>
              <a:rPr lang="nl-NL" sz="2600" dirty="0" smtClean="0"/>
              <a:t>.</a:t>
            </a:r>
          </a:p>
          <a:p>
            <a:pPr marL="857250" lvl="2" indent="-457200">
              <a:lnSpc>
                <a:spcPct val="150000"/>
              </a:lnSpc>
            </a:pPr>
            <a:r>
              <a:rPr lang="nl-NL" sz="2600" dirty="0" smtClean="0"/>
              <a:t>Zo ook: </a:t>
            </a:r>
            <a:r>
              <a:rPr lang="nl-NL" sz="2600" i="1" dirty="0" smtClean="0"/>
              <a:t>apetrots, beregoed, stekeblind</a:t>
            </a:r>
            <a:endParaRPr lang="nl-NL" sz="2600" dirty="0" smtClean="0"/>
          </a:p>
          <a:p>
            <a:pPr marL="457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900" dirty="0" err="1"/>
              <a:t>spinnewiel</a:t>
            </a:r>
            <a:r>
              <a:rPr lang="nl-NL" sz="2900" dirty="0"/>
              <a:t> </a:t>
            </a:r>
            <a:endParaRPr lang="nl-NL" sz="2900" dirty="0" smtClean="0"/>
          </a:p>
          <a:p>
            <a:pPr marL="857250" lvl="2" indent="-457200">
              <a:lnSpc>
                <a:spcPct val="150000"/>
              </a:lnSpc>
            </a:pPr>
            <a:r>
              <a:rPr lang="nl-NL" sz="2600" dirty="0"/>
              <a:t>het eerste deel is geen zelfstandig naamwoord</a:t>
            </a:r>
            <a:r>
              <a:rPr lang="nl-NL" sz="2600" dirty="0" smtClean="0"/>
              <a:t>.</a:t>
            </a:r>
          </a:p>
          <a:p>
            <a:pPr marL="857250" lvl="2" indent="-457200">
              <a:lnSpc>
                <a:spcPct val="150000"/>
              </a:lnSpc>
            </a:pPr>
            <a:r>
              <a:rPr lang="nl-NL" sz="2600" dirty="0" smtClean="0"/>
              <a:t>Zo ook: </a:t>
            </a:r>
            <a:r>
              <a:rPr lang="nl-NL" sz="2600" i="1" dirty="0" smtClean="0"/>
              <a:t>rodekool, wiegelied, lachebek</a:t>
            </a:r>
            <a:endParaRPr lang="nl-NL" sz="2600" dirty="0" smtClean="0"/>
          </a:p>
          <a:p>
            <a:pPr marL="457200" lvl="1" indent="-457200">
              <a:lnSpc>
                <a:spcPct val="150000"/>
              </a:lnSpc>
              <a:buFont typeface="+mj-lt"/>
              <a:buAutoNum type="arabicPeriod"/>
            </a:pPr>
            <a:r>
              <a:rPr lang="nl-NL" sz="2900" dirty="0" smtClean="0"/>
              <a:t>Blindemannetje</a:t>
            </a:r>
          </a:p>
          <a:p>
            <a:pPr marL="857250" lvl="2" indent="-457200">
              <a:lnSpc>
                <a:spcPct val="150000"/>
              </a:lnSpc>
            </a:pPr>
            <a:r>
              <a:rPr lang="nl-NL" sz="2600" dirty="0"/>
              <a:t>Het woord is een versteende </a:t>
            </a:r>
            <a:r>
              <a:rPr lang="nl-NL" sz="2600" dirty="0" smtClean="0"/>
              <a:t>samenstelling</a:t>
            </a:r>
          </a:p>
          <a:p>
            <a:pPr marL="857250" lvl="2" indent="-457200">
              <a:lnSpc>
                <a:spcPct val="150000"/>
              </a:lnSpc>
            </a:pPr>
            <a:r>
              <a:rPr lang="nl-NL" sz="2600" dirty="0" smtClean="0"/>
              <a:t>Zo ook:</a:t>
            </a:r>
            <a:r>
              <a:rPr lang="nl-NL" sz="2600" i="1" dirty="0" smtClean="0"/>
              <a:t> zondebok, flierefluiter, bruidegom</a:t>
            </a:r>
            <a:endParaRPr lang="nl-NL" sz="2000" dirty="0" smtClean="0"/>
          </a:p>
          <a:p>
            <a:pPr>
              <a:lnSpc>
                <a:spcPct val="150000"/>
              </a:lnSpc>
              <a:buFont typeface="+mj-lt"/>
              <a:buAutoNum type="arabicPeriod"/>
            </a:pPr>
            <a:endParaRPr lang="nl-NL" dirty="0"/>
          </a:p>
          <a:p>
            <a:pPr marL="0" indent="0">
              <a:lnSpc>
                <a:spcPct val="150000"/>
              </a:lnSpc>
              <a:buNone/>
            </a:pPr>
            <a:r>
              <a:rPr lang="nl-NL" b="1" dirty="0">
                <a:sym typeface="Wingdings" pitchFamily="2" charset="2"/>
              </a:rPr>
              <a:t> In al deze gevallen krijg je </a:t>
            </a:r>
            <a:r>
              <a:rPr lang="nl-NL" b="1" dirty="0" smtClean="0">
                <a:sym typeface="Wingdings" pitchFamily="2" charset="2"/>
              </a:rPr>
              <a:t>dus geen </a:t>
            </a:r>
            <a:r>
              <a:rPr lang="nl-NL" b="1" dirty="0" err="1">
                <a:sym typeface="Wingdings" pitchFamily="2" charset="2"/>
              </a:rPr>
              <a:t>tussen-n</a:t>
            </a:r>
            <a:r>
              <a:rPr lang="nl-NL" b="1" dirty="0">
                <a:sym typeface="Wingdings" pitchFamily="2" charset="2"/>
              </a:rPr>
              <a:t>!</a:t>
            </a:r>
            <a:endParaRPr lang="nl-NL" b="1" dirty="0"/>
          </a:p>
          <a:p>
            <a:pPr>
              <a:lnSpc>
                <a:spcPct val="150000"/>
              </a:lnSpc>
              <a:buFont typeface="+mj-lt"/>
              <a:buAutoNum type="arabicPeriod"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3168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82587"/>
            <a:ext cx="8229600" cy="1143000"/>
          </a:xfrm>
        </p:spPr>
        <p:txBody>
          <a:bodyPr>
            <a:normAutofit/>
          </a:bodyPr>
          <a:lstStyle/>
          <a:p>
            <a:r>
              <a:rPr lang="nl-NL" sz="3000" b="1" dirty="0" smtClean="0"/>
              <a:t>Aan elkaar of los?</a:t>
            </a:r>
            <a:endParaRPr lang="nl-NL" sz="30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51520" y="1601416"/>
            <a:ext cx="8640960" cy="5256584"/>
          </a:xfrm>
        </p:spPr>
        <p:txBody>
          <a:bodyPr>
            <a:normAutofit/>
          </a:bodyPr>
          <a:lstStyle/>
          <a:p>
            <a:r>
              <a:rPr lang="nl-NL" sz="2400" dirty="0" smtClean="0"/>
              <a:t>Zoals al is genoemd: schrijf samenstelling zo veel mogelijk aaneen: </a:t>
            </a:r>
          </a:p>
          <a:p>
            <a:pPr lvl="1"/>
            <a:r>
              <a:rPr lang="nl-NL" sz="2000" i="1" dirty="0" smtClean="0"/>
              <a:t>eigenbijdrageregeling, derdewereldland, bonuskaartaanbieding, enz</a:t>
            </a:r>
            <a:r>
              <a:rPr lang="nl-NL" sz="2000" dirty="0" smtClean="0"/>
              <a:t>. </a:t>
            </a:r>
          </a:p>
          <a:p>
            <a:endParaRPr lang="nl-NL" sz="2400" dirty="0"/>
          </a:p>
          <a:p>
            <a:r>
              <a:rPr lang="nl-NL" sz="2400" dirty="0" smtClean="0"/>
              <a:t>Schrijf getallen tot duizend en samenstelling met honderd en duizend aaneen:  </a:t>
            </a:r>
          </a:p>
          <a:p>
            <a:pPr lvl="1"/>
            <a:r>
              <a:rPr lang="nl-NL" sz="2000" i="1" dirty="0" smtClean="0"/>
              <a:t>Drieduizend, zeshonderdtwintig, achttien, enz.</a:t>
            </a:r>
          </a:p>
          <a:p>
            <a:endParaRPr lang="nl-NL" sz="2400" dirty="0"/>
          </a:p>
          <a:p>
            <a:r>
              <a:rPr lang="nl-NL" sz="2400" dirty="0" smtClean="0"/>
              <a:t>Schrijf samenstelling  met grotere getallen los van elkaar</a:t>
            </a:r>
          </a:p>
          <a:p>
            <a:pPr lvl="1"/>
            <a:r>
              <a:rPr lang="nl-NL" sz="2000" i="1" dirty="0" smtClean="0"/>
              <a:t>achttien miljoen, negen miljard, vijftien biljoen, enz.</a:t>
            </a:r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 smtClean="0"/>
          </a:p>
          <a:p>
            <a:pPr lvl="1"/>
            <a:endParaRPr lang="nl-NL" sz="2000" dirty="0" smtClean="0"/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4762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densspoor">
  <a:themeElements>
    <a:clrScheme name="Condensspoor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Condensspoor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densspoor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1228</TotalTime>
  <Words>833</Words>
  <Application>Microsoft Office PowerPoint</Application>
  <PresentationFormat>Diavoorstelling (4:3)</PresentationFormat>
  <Paragraphs>133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Condensspoor</vt:lpstr>
      <vt:lpstr>   samenstellingen, aan elkaar of los, trema</vt:lpstr>
      <vt:lpstr>lesdoelen</vt:lpstr>
      <vt:lpstr>Wat is een samenstelling?</vt:lpstr>
      <vt:lpstr>Betekenisverschillen</vt:lpstr>
      <vt:lpstr>De tussenklank in samenstellingen</vt:lpstr>
      <vt:lpstr>De tussenklanken in samenstellingen</vt:lpstr>
      <vt:lpstr>De tussenklanken in samenstellingen</vt:lpstr>
      <vt:lpstr>De tussenklanken in samenstellingen</vt:lpstr>
      <vt:lpstr>Aan elkaar of los?</vt:lpstr>
      <vt:lpstr>Aan elkaar of los?</vt:lpstr>
      <vt:lpstr>KOPPELTEKEN/LIGGEND STREEPJE</vt:lpstr>
      <vt:lpstr>Trema</vt:lpstr>
      <vt:lpstr>Trema </vt:lpstr>
      <vt:lpstr>trema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Cursus spelling  Hoofdstuk 2: Overige spellingregels</dc:title>
  <dc:creator>Anouk de Kleijn</dc:creator>
  <cp:lastModifiedBy>Elske Mientjes</cp:lastModifiedBy>
  <cp:revision>43</cp:revision>
  <dcterms:created xsi:type="dcterms:W3CDTF">2013-03-12T18:00:52Z</dcterms:created>
  <dcterms:modified xsi:type="dcterms:W3CDTF">2015-03-16T07:53:09Z</dcterms:modified>
</cp:coreProperties>
</file>